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CC373-9DD8-4EF7-9480-8A9EC3EF93D1}" type="datetimeFigureOut">
              <a:rPr lang="ru-RU" smtClean="0"/>
              <a:pPr/>
              <a:t>11.03.2019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FA83A-3963-4FC0-8B4C-292088FDCEC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FEB7-CAF5-4A96-B864-40B32BD5E035}" type="datetimeFigureOut">
              <a:rPr lang="ru-RU" smtClean="0"/>
              <a:pPr/>
              <a:t>11.03.2019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976C-CAC8-4037-8D77-15A1A8BF144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FEB7-CAF5-4A96-B864-40B32BD5E035}" type="datetimeFigureOut">
              <a:rPr lang="ru-RU" smtClean="0"/>
              <a:pPr/>
              <a:t>11.03.2019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976C-CAC8-4037-8D77-15A1A8BF144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FEB7-CAF5-4A96-B864-40B32BD5E035}" type="datetimeFigureOut">
              <a:rPr lang="ru-RU" smtClean="0"/>
              <a:pPr/>
              <a:t>11.03.2019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976C-CAC8-4037-8D77-15A1A8BF144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FEB7-CAF5-4A96-B864-40B32BD5E035}" type="datetimeFigureOut">
              <a:rPr lang="ru-RU" smtClean="0"/>
              <a:pPr/>
              <a:t>11.03.2019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976C-CAC8-4037-8D77-15A1A8BF144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FEB7-CAF5-4A96-B864-40B32BD5E035}" type="datetimeFigureOut">
              <a:rPr lang="ru-RU" smtClean="0"/>
              <a:pPr/>
              <a:t>11.03.2019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976C-CAC8-4037-8D77-15A1A8BF144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FEB7-CAF5-4A96-B864-40B32BD5E035}" type="datetimeFigureOut">
              <a:rPr lang="ru-RU" smtClean="0"/>
              <a:pPr/>
              <a:t>11.03.2019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976C-CAC8-4037-8D77-15A1A8BF144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FEB7-CAF5-4A96-B864-40B32BD5E035}" type="datetimeFigureOut">
              <a:rPr lang="ru-RU" smtClean="0"/>
              <a:pPr/>
              <a:t>11.03.2019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976C-CAC8-4037-8D77-15A1A8BF144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FEB7-CAF5-4A96-B864-40B32BD5E035}" type="datetimeFigureOut">
              <a:rPr lang="ru-RU" smtClean="0"/>
              <a:pPr/>
              <a:t>11.03.2019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976C-CAC8-4037-8D77-15A1A8BF144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FEB7-CAF5-4A96-B864-40B32BD5E035}" type="datetimeFigureOut">
              <a:rPr lang="ru-RU" smtClean="0"/>
              <a:pPr/>
              <a:t>11.03.2019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976C-CAC8-4037-8D77-15A1A8BF144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FEB7-CAF5-4A96-B864-40B32BD5E035}" type="datetimeFigureOut">
              <a:rPr lang="ru-RU" smtClean="0"/>
              <a:pPr/>
              <a:t>11.03.2019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976C-CAC8-4037-8D77-15A1A8BF144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FEB7-CAF5-4A96-B864-40B32BD5E035}" type="datetimeFigureOut">
              <a:rPr lang="ru-RU" smtClean="0"/>
              <a:pPr/>
              <a:t>11.03.2019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976C-CAC8-4037-8D77-15A1A8BF144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2FEB7-CAF5-4A96-B864-40B32BD5E035}" type="datetimeFigureOut">
              <a:rPr lang="ru-RU" smtClean="0"/>
              <a:pPr/>
              <a:t>11.03.2019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2976C-CAC8-4037-8D77-15A1A8BF144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shkolonok.r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ds02.infourok.ru/uploads/ex/08ce/000832a5-c0fd19cc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2910" y="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Муниципальное дошкольное общеобразовательное  учреждение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детский сад общеразвивающего вида №28 «Аистенок»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768" y="4929198"/>
            <a:ext cx="18573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воспитатель первой квалификационной категории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Мороз Е.Е.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s://i.pinimg.com/736x/2c/4f/91/2c4f91b75f5358962663fbfc50a639a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6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000100" y="214290"/>
            <a:ext cx="6929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Муниципальное дошкольное общеобразовательное учреждение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детский сад общеразвивающего вида №28 «Аистёнок»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s://im0-tub-ru.yandex.net/i?id=afc69d07e03b688fa4965bf1fb065c20-l&amp;n=13"/>
          <p:cNvPicPr>
            <a:picLocks noChangeAspect="1" noChangeArrowheads="1"/>
          </p:cNvPicPr>
          <p:nvPr/>
        </p:nvPicPr>
        <p:blipFill>
          <a:blip r:embed="rId4"/>
          <a:srcRect l="22656" t="20833" r="22656" b="4166"/>
          <a:stretch>
            <a:fillRect/>
          </a:stretch>
        </p:blipFill>
        <p:spPr bwMode="auto">
          <a:xfrm>
            <a:off x="2000232" y="1714464"/>
            <a:ext cx="5000660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0" y="85723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  <a:ea typeface="Verdana" pitchFamily="34" charset="0"/>
                <a:cs typeface="Verdana" pitchFamily="34" charset="0"/>
              </a:rPr>
              <a:t>НАРОДНЫЕ  ПРОМЫСЛЫ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768" y="5143512"/>
            <a:ext cx="17145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Подготовила: воспитатель первой квалификационной категории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Мороз Е.Е.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2c/4f/91/2c4f91b75f5358962663fbfc50a639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285728"/>
            <a:ext cx="4357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 чего же он хорош –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Этот жостовский поднос!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Все цветы горят на нём,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Словно писаны огнём!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robinstore.ru/images/41/tarelka_desertnaya_jostovo_20_sm.jpg"/>
          <p:cNvPicPr>
            <a:picLocks noChangeAspect="1" noChangeArrowheads="1"/>
          </p:cNvPicPr>
          <p:nvPr/>
        </p:nvPicPr>
        <p:blipFill>
          <a:blip r:embed="rId3"/>
          <a:srcRect t="2480" r="3261"/>
          <a:stretch>
            <a:fillRect/>
          </a:stretch>
        </p:blipFill>
        <p:spPr bwMode="auto">
          <a:xfrm>
            <a:off x="2786050" y="3500438"/>
            <a:ext cx="2786082" cy="2808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6" name="Picture 4" descr="https://i.pinimg.com/originals/d8/f4/e1/d8f4e1c291830529b239cd1ac0c7d1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285992"/>
            <a:ext cx="2520000" cy="189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839756" y="875228"/>
            <a:ext cx="4716000" cy="353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2c/4f/91/2c4f91b75f5358962663fbfc50a639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14546" y="214290"/>
            <a:ext cx="5357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широкой Руси нашей матушке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Колокольный звон разливается!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 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нас,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ребятушки,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Славный праздник начинается!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1857364"/>
            <a:ext cx="2520000" cy="33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143380"/>
            <a:ext cx="3282005" cy="2461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64000" y="2786058"/>
            <a:ext cx="2880000" cy="3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2c/4f/91/2c4f91b75f5358962663fbfc50a639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1785927"/>
            <a:ext cx="35719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Он украшает голову,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цветок похож.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Весь расшит узорами,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Уж очень он хорош.</a:t>
            </a:r>
          </a:p>
          <a:p>
            <a:endParaRPr lang="ru-RU" dirty="0"/>
          </a:p>
        </p:txBody>
      </p:sp>
      <p:pic>
        <p:nvPicPr>
          <p:cNvPr id="4" name="Рисунок 3" descr="20190125_1014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2198" y="214290"/>
            <a:ext cx="3071802" cy="2303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190125_1014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3" y="214290"/>
            <a:ext cx="2214578" cy="1660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190125_1026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00364" y="3429000"/>
            <a:ext cx="3143240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190125_10271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86512" y="4500570"/>
            <a:ext cx="2571736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20190125_10273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4282" y="4643446"/>
            <a:ext cx="2619362" cy="1964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2c/4f/91/2c4f91b75f5358962663fbfc50a639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14546" y="3643314"/>
            <a:ext cx="46434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Ты играй, моя гармошка,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Ты, подруга, подпевай!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Мастеров Руси Великой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 весь голос прославляй!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zhabenya.com.ua/image/cache/data/Bino/big_4c4d94d078_30-500x500.jpg"/>
          <p:cNvPicPr>
            <a:picLocks noChangeAspect="1" noChangeArrowheads="1"/>
          </p:cNvPicPr>
          <p:nvPr/>
        </p:nvPicPr>
        <p:blipFill>
          <a:blip r:embed="rId3"/>
          <a:srcRect t="8505" b="12120"/>
          <a:stretch>
            <a:fillRect/>
          </a:stretch>
        </p:blipFill>
        <p:spPr bwMode="auto">
          <a:xfrm>
            <a:off x="6429388" y="4572008"/>
            <a:ext cx="2520000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http://900igr.net/up/datai/144963/0020-015-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5000636"/>
            <a:ext cx="2234248" cy="1672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2357422" y="214290"/>
            <a:ext cx="4824000" cy="361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2c/4f/91/2c4f91b75f5358962663fbfc50a639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57422" y="285728"/>
            <a:ext cx="48577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Наша русская игрушка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стареет сотни лет.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красоте, в таланте русском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Весь находится секрет!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 descr="https://png.pngtree.com/png_detail/18/09/10/pngtree-painted-girl-png-clipart_27072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2160000" cy="3505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 r="53846" b="28718"/>
          <a:stretch>
            <a:fillRect/>
          </a:stretch>
        </p:blipFill>
        <p:spPr bwMode="auto">
          <a:xfrm rot="10800000">
            <a:off x="5816769" y="2643181"/>
            <a:ext cx="2898635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 cstate="print"/>
          <a:srcRect l="53698" b="26459"/>
          <a:stretch>
            <a:fillRect/>
          </a:stretch>
        </p:blipFill>
        <p:spPr bwMode="auto">
          <a:xfrm rot="10800000">
            <a:off x="1857356" y="2857496"/>
            <a:ext cx="2886653" cy="3438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2c/4f/91/2c4f91b75f5358962663fbfc50a639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285728"/>
            <a:ext cx="842968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Результативность проекта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результате проведения комплексной работы по приобщению детей к декоративно-прикладному искусству у детей появилось желание ещё больше узнать о творчестве русских мастеров и жизни русского народа. Дети самостоятельно стали различать стили известных видов декоративной живописи, научились создавать выразительные узоры на бумаге. Таким образом, тема декоративно-прикладное искусство в детском саду очень интересна и многогранна, она помогает развить не только творческую личность, но и воспитывать добропорядочность в детях, любовь к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родному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краю, к своей стране в целом.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www.fil-toy.ru/files/Image/igrushka-17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86575" y="4714884"/>
            <a:ext cx="2257425" cy="2143116"/>
          </a:xfrm>
          <a:prstGeom prst="rect">
            <a:avLst/>
          </a:prstGeom>
          <a:noFill/>
        </p:spPr>
      </p:pic>
      <p:pic>
        <p:nvPicPr>
          <p:cNvPr id="7172" name="Picture 4" descr="http://www.musicon.ru/content/tovar/mo_cod/001013898/galery/IMG_6706.jpg"/>
          <p:cNvPicPr>
            <a:picLocks noChangeAspect="1" noChangeArrowheads="1"/>
          </p:cNvPicPr>
          <p:nvPr/>
        </p:nvPicPr>
        <p:blipFill>
          <a:blip r:embed="rId4" cstate="print"/>
          <a:srcRect l="28349" r="20624"/>
          <a:stretch>
            <a:fillRect/>
          </a:stretch>
        </p:blipFill>
        <p:spPr bwMode="auto">
          <a:xfrm>
            <a:off x="357158" y="0"/>
            <a:ext cx="1285884" cy="16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2c/4f/91/2c4f91b75f5358962663fbfc50a639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642918"/>
            <a:ext cx="8929718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Литература </a:t>
            </a:r>
          </a:p>
          <a:p>
            <a:endParaRPr lang="ru-RU" dirty="0" smtClean="0"/>
          </a:p>
          <a:p>
            <a:r>
              <a:rPr lang="ru-RU" b="1" dirty="0" smtClean="0"/>
              <a:t>1.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Гаврилова  И.Г. Истоки русской народной культуры в детском саду. – СПб.: ДЕТСТВО-ПРЕСС, 2008.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Грибовская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А.А. Обучение дошкольников декоративному рисованию, лепке, аппликации. Конспекты занятий. – М.: «Издательство Скрипторий 2003», 2009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Грибовская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А. А. Народное искусство и детское творчество. 2-е изд. – М. : Просвещение, 2006.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Князева О. А.,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Маханева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М. Д. Приобщение детей к истокам русской народной культуры. – СПб. :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Акцидент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1997.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Костюченко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М. Русские промыслы. Головоломки, лабиринты. – СПб.: Питер, 2016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Т. Куликовская: Папка "Народные промыслы". Наглядно-дидактический материал с конспектами занятий. ФГОС</a:t>
            </a:r>
          </a:p>
          <a:p>
            <a:pPr marL="342900" indent="-342900">
              <a:buAutoNum type="arabicPeriod" startAt="7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Методические рекомендации для педагогов и родителей по </a:t>
            </a:r>
          </a:p>
          <a:p>
            <a:pPr marL="342900" indent="-3429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использованию тематических плакатов «Русские народные игрушки».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Интернет-ресурсы:</a:t>
            </a:r>
          </a:p>
          <a:p>
            <a:r>
              <a:rPr lang="en-US" b="1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www.doshkolonok.ru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8674" name="Picture 2" descr="https://i.pinimg.com/originals/7f/90/37/7f90371e33ab516d156dbc00e8c02fc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36637" y="4357695"/>
            <a:ext cx="1807363" cy="2500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2c/4f/91/2c4f91b75f5358962663fbfc50a639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0" cy="6858000"/>
          </a:xfrm>
          <a:prstGeom prst="rect">
            <a:avLst/>
          </a:prstGeom>
          <a:noFill/>
        </p:spPr>
      </p:pic>
      <p:pic>
        <p:nvPicPr>
          <p:cNvPr id="30722" name="Picture 2" descr="http://itd1.mycdn.me/image?id=867395301201&amp;t=20&amp;plc=WEB&amp;tkn=*fItgVljzq6CDkxyJKgbhOkZSuhk"/>
          <p:cNvPicPr>
            <a:picLocks noChangeAspect="1" noChangeArrowheads="1"/>
          </p:cNvPicPr>
          <p:nvPr/>
        </p:nvPicPr>
        <p:blipFill>
          <a:blip r:embed="rId3"/>
          <a:srcRect b="13978"/>
          <a:stretch>
            <a:fillRect/>
          </a:stretch>
        </p:blipFill>
        <p:spPr bwMode="auto">
          <a:xfrm>
            <a:off x="1285852" y="1142984"/>
            <a:ext cx="7086581" cy="342902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42976" y="5214950"/>
            <a:ext cx="7072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4" cstate="print"/>
          <a:srcRect l="21248" t="32881" r="39292" b="9792"/>
          <a:stretch>
            <a:fillRect/>
          </a:stretch>
        </p:blipFill>
        <p:spPr bwMode="auto">
          <a:xfrm rot="5400000">
            <a:off x="3547389" y="1453215"/>
            <a:ext cx="2643206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.pinimg.com/736x/2c/4f/91/2c4f91b75f5358962663fbfc50a639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928670"/>
            <a:ext cx="850112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Тип проекта: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информационно-творческий</a:t>
            </a:r>
          </a:p>
          <a:p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Продолжительность: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краткосрочный</a:t>
            </a:r>
          </a:p>
          <a:p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дети старшей группы №1 «Подсолнушки», воспитатель, музыкальный руководитель, родители </a:t>
            </a:r>
          </a:p>
          <a:p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4" name="Picture 6" descr="https://avatars.mds.yandex.net/get-pdb/1337375/f6d0148c-3c52-4a9f-830a-6b54f8f8ae78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9834" y="4499417"/>
            <a:ext cx="3804166" cy="2358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2c/4f/91/2c4f91b75f5358962663fbfc50a639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" y="0"/>
            <a:ext cx="914406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214290"/>
            <a:ext cx="8358246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/>
              <a:t>приобщение к русской национальной культуре</a:t>
            </a:r>
          </a:p>
          <a:p>
            <a:pPr algn="just"/>
            <a:r>
              <a:rPr lang="ru-RU" sz="2400" dirty="0"/>
              <a:t>- формирование у детей познавательного интереса к русской народной культуре через ознакомление с народными промыслами и организацию художественно - продуктивной и творческой деятельности</a:t>
            </a:r>
          </a:p>
          <a:p>
            <a:pPr algn="just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воспитывать нравственно-эстетическое отношение к миру, интерес и любовь к Родине, ее истории и культуре;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-воспитывать  чувство патриотизма,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уважения и восхищения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художественным мастерством народных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умельцев;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донести до воспитанников, что они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являются носителями великой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русской культуры, наследниками великих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мастеров;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развивать кругозор</a:t>
            </a:r>
          </a:p>
          <a:p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kibet-shop.ru/upload/iblock/627/kukolka_raspisnaya_bolshaya_derev_variant_a_113_70291_4_a.jpg"/>
          <p:cNvPicPr>
            <a:picLocks noChangeAspect="1" noChangeArrowheads="1"/>
          </p:cNvPicPr>
          <p:nvPr/>
        </p:nvPicPr>
        <p:blipFill>
          <a:blip r:embed="rId3"/>
          <a:srcRect l="16500" t="23182" r="12999" b="3181"/>
          <a:stretch>
            <a:fillRect/>
          </a:stretch>
        </p:blipFill>
        <p:spPr bwMode="auto">
          <a:xfrm>
            <a:off x="6215074" y="3524756"/>
            <a:ext cx="2714644" cy="3118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2c/4f/91/2c4f91b75f5358962663fbfc50a639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0" cy="6858000"/>
          </a:xfrm>
          <a:prstGeom prst="rect">
            <a:avLst/>
          </a:prstGeom>
          <a:noFill/>
        </p:spPr>
      </p:pic>
      <p:pic>
        <p:nvPicPr>
          <p:cNvPr id="5122" name="Picture 2" descr="https://ds03.infourok.ru/uploads/ex/0616/0004fb9d-42fc7103/img4.jpg"/>
          <p:cNvPicPr>
            <a:picLocks noChangeAspect="1" noChangeArrowheads="1"/>
          </p:cNvPicPr>
          <p:nvPr/>
        </p:nvPicPr>
        <p:blipFill>
          <a:blip r:embed="rId3" cstate="print"/>
          <a:srcRect l="11504" r="13717"/>
          <a:stretch>
            <a:fillRect/>
          </a:stretch>
        </p:blipFill>
        <p:spPr bwMode="auto">
          <a:xfrm>
            <a:off x="0" y="0"/>
            <a:ext cx="2786082" cy="2794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42844" y="0"/>
            <a:ext cx="900115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наше время мало внимания уделяется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знакомству детей  с различными видами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декоративно-прикладного искусства и с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народными традициями. Культурное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наследие народа – огромное богатство, которое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каждому ребенку нужно научиться правильно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распоряжаться, владеть им так, чтобы сохранить и приумножить. Необходимо посеять и взрастить в детской душе семя любви к народной природе, к родному дому и семье, к истории и культуре.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Самым высоким видом искусства,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самым талантливым, самым гениальным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является народное искусство,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 есть то, что запечатлено народом,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сохранено, что народ пронес через столетия».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М.И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Калинин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2c/4f/91/2c4f91b75f5358962663fbfc50a639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" y="0"/>
            <a:ext cx="914406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00100" y="285728"/>
            <a:ext cx="700092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Гипотеза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Эффективная работа по развитию творческой личности детей дошкольного возраста будет успешной, если: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Создать развивающее пространство по декоративно – прикладному искусству народных мастеров России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Сотрудничать с родителями по вопросам народно – прикладного искусства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Внедрять в воспитательный процесс образовательно-познавательные мероприятия по художественно-продуктивной деятельности</a:t>
            </a:r>
          </a:p>
          <a:p>
            <a:endParaRPr lang="ru-RU" dirty="0"/>
          </a:p>
        </p:txBody>
      </p:sp>
      <p:pic>
        <p:nvPicPr>
          <p:cNvPr id="4106" name="Picture 10" descr="https://www.rusmatreshka.ru/upload/iblock/da7/da798db4c1ef99e80ebb7bc71c747d4e_thumb_ed4bd20a90c4a7cf246516765dcef4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3500438"/>
            <a:ext cx="5214974" cy="3104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2c/4f/91/2c4f91b75f5358962663fbfc50a639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28794" y="357166"/>
            <a:ext cx="528641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Произведения народного прикладного искусства играют важную роль в развитии воображения, фантазии, в формировании художественного вкуса, формируют эмоционально-целостное отношение к окружающему миру, создают условия для творческого саморазвития личности ребёнка в процессе разных видов художественной деятельности.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religionpeace.ru/800/600/https/ds03.infourok.ru/uploads/ex/093d/00028dc4-a567e2fa/hello_html_4115b5a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29265"/>
            <a:ext cx="2285984" cy="1524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https://fs00.infourok.ru/images/doc/103/122576/img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2357421" cy="1931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https://avatars.mds.yandex.net/get-pdb/989257/692adccc-7772-4b6b-b1f3-6a41542c48df/s1200?webp=fals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4000" y="4698000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0" name="Picture 8" descr="http://ya-uchitel.ru/_ph/73/54768338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98282" y="0"/>
            <a:ext cx="1945718" cy="2654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2c/4f/91/2c4f91b75f5358962663fbfc50a639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1928803"/>
            <a:ext cx="41434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Сколько творчества, терпенья,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Сколько выдумки подчас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порывов вдохновенья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Нужно каждому из нас!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7158" y="785794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 как делали </a:t>
            </a:r>
            <a:r>
              <a:rPr lang="ru-RU" dirty="0" err="1" smtClean="0"/>
              <a:t>филимоновскую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000760" y="857232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214546" y="4143380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 с готовыми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2c/4f/91/2c4f91b75f5358962663fbfc50a639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71736" y="1285860"/>
            <a:ext cx="44291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Все листочки, как листочки,</a:t>
            </a:r>
          </a:p>
          <a:p>
            <a:pPr algn="ctr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Здесь же каждый золотой.</a:t>
            </a:r>
          </a:p>
          <a:p>
            <a:pPr algn="ctr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Красоту такую люди</a:t>
            </a:r>
          </a:p>
          <a:p>
            <a:pPr algn="ctr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Называют хохломой!</a:t>
            </a:r>
          </a:p>
        </p:txBody>
      </p:sp>
      <p:pic>
        <p:nvPicPr>
          <p:cNvPr id="1026" name="Picture 2" descr="https://www.kolobok.com.mx/wp-content/uploads/2017/11/joj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2160000" cy="172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://www.nosh.unn.ru/artists/images/1/morozova/Repru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285728"/>
            <a:ext cx="2160000" cy="1486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 r="12413"/>
          <a:stretch>
            <a:fillRect/>
          </a:stretch>
        </p:blipFill>
        <p:spPr bwMode="auto">
          <a:xfrm>
            <a:off x="2643174" y="3143248"/>
            <a:ext cx="3924000" cy="3360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2c/4f/91/2c4f91b75f5358962663fbfc50a639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10" y="3143248"/>
            <a:ext cx="58579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Распустились синие цветы.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Развернулись синие листочки.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в саду, не в лесу, не в поле,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 на белоснежном фарфоре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Подарило небо ей свою акварель.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 за роспись?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 роспись – гжель!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img-fotki.yandex.ru/get/9510/47407354.e00/0_15dd0a_94633e9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00108"/>
            <a:ext cx="2900490" cy="1928826"/>
          </a:xfrm>
          <a:prstGeom prst="rect">
            <a:avLst/>
          </a:prstGeom>
          <a:noFill/>
        </p:spPr>
      </p:pic>
      <p:pic>
        <p:nvPicPr>
          <p:cNvPr id="24580" name="Picture 4" descr="https://static.my-shop.ru/product/f2/207/2068273.jpg"/>
          <p:cNvPicPr>
            <a:picLocks noChangeAspect="1" noChangeArrowheads="1"/>
          </p:cNvPicPr>
          <p:nvPr/>
        </p:nvPicPr>
        <p:blipFill>
          <a:blip r:embed="rId4"/>
          <a:srcRect r="54643"/>
          <a:stretch>
            <a:fillRect/>
          </a:stretch>
        </p:blipFill>
        <p:spPr bwMode="auto">
          <a:xfrm>
            <a:off x="7000892" y="4071942"/>
            <a:ext cx="1867550" cy="2577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214290"/>
            <a:ext cx="4140000" cy="31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734</Words>
  <Application>Microsoft Office PowerPoint</Application>
  <PresentationFormat>Экран (4:3)</PresentationFormat>
  <Paragraphs>108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39</cp:revision>
  <dcterms:created xsi:type="dcterms:W3CDTF">2019-01-25T19:47:35Z</dcterms:created>
  <dcterms:modified xsi:type="dcterms:W3CDTF">2019-03-11T18:54:22Z</dcterms:modified>
</cp:coreProperties>
</file>